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embeddedFontLst>
    <p:embeddedFont>
      <p:font typeface="Calibri" pitchFamily="34" charset="0"/>
      <p:regular r:id="rId15"/>
      <p:bold r:id="rId16"/>
      <p:italic r:id="rId17"/>
      <p:boldItalic r:id="rId18"/>
    </p:embeddedFont>
    <p:embeddedFont>
      <p:font typeface="Arial Black" pitchFamily="34" charset="0"/>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TF6OQUtdPx81oIOudeQ+EmgxZk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2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9" name="Google Shape;8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7"/>
        <p:cNvGrpSpPr/>
        <p:nvPr/>
      </p:nvGrpSpPr>
      <p:grpSpPr>
        <a:xfrm>
          <a:off x="0" y="0"/>
          <a:ext cx="0" cy="0"/>
          <a:chOff x="0" y="0"/>
          <a:chExt cx="0" cy="0"/>
        </a:xfrm>
      </p:grpSpPr>
      <p:sp>
        <p:nvSpPr>
          <p:cNvPr id="18" name="Google Shape;18;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3" name="Google Shape;8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title"/>
          </p:nvPr>
        </p:nvSpPr>
        <p:spPr>
          <a:xfrm>
            <a:off x="2449889" y="152062"/>
            <a:ext cx="4308426" cy="119115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l-GR"/>
              <a:t>ΕΠΑΛ Σιάτιστας 2021-2022</a:t>
            </a:r>
            <a:endParaRPr/>
          </a:p>
        </p:txBody>
      </p:sp>
      <p:sp>
        <p:nvSpPr>
          <p:cNvPr id="97" name="Google Shape;97;p1"/>
          <p:cNvSpPr txBox="1">
            <a:spLocks noGrp="1"/>
          </p:cNvSpPr>
          <p:nvPr>
            <p:ph type="body" idx="1"/>
          </p:nvPr>
        </p:nvSpPr>
        <p:spPr>
          <a:xfrm>
            <a:off x="2585054" y="2660811"/>
            <a:ext cx="4680133" cy="172364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l-GR"/>
              <a:t>Πρόγραμμα Μία Νέα αρχή στα ΕΠΑ.Λ:</a:t>
            </a:r>
            <a:endParaRPr/>
          </a:p>
          <a:p>
            <a:pPr marL="0" lvl="0" indent="0" algn="l" rtl="0">
              <a:spcBef>
                <a:spcPts val="640"/>
              </a:spcBef>
              <a:spcAft>
                <a:spcPts val="0"/>
              </a:spcAft>
              <a:buClr>
                <a:schemeClr val="dk1"/>
              </a:buClr>
              <a:buSzPts val="3200"/>
              <a:buNone/>
            </a:pPr>
            <a:r>
              <a:rPr lang="el-GR"/>
              <a:t>Σχολείο για την αειφορία</a:t>
            </a:r>
            <a:endParaRPr/>
          </a:p>
        </p:txBody>
      </p:sp>
      <p:sp>
        <p:nvSpPr>
          <p:cNvPr id="98" name="Google Shape;98;p1"/>
          <p:cNvSpPr txBox="1"/>
          <p:nvPr/>
        </p:nvSpPr>
        <p:spPr>
          <a:xfrm>
            <a:off x="341295" y="148291"/>
            <a:ext cx="23823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Calibri"/>
                <a:ea typeface="Calibri"/>
                <a:cs typeface="Calibri"/>
                <a:sym typeface="Calibri"/>
              </a:rPr>
              <a:t>Δράση Α: Η σπάνια πανίδα και χλωρίδα του όρους Μπούρινος</a:t>
            </a:r>
            <a:endParaRPr sz="1800" b="0" i="0" u="none" strike="noStrike" cap="none">
              <a:solidFill>
                <a:schemeClr val="dk1"/>
              </a:solidFill>
              <a:latin typeface="Calibri"/>
              <a:ea typeface="Calibri"/>
              <a:cs typeface="Calibri"/>
              <a:sym typeface="Calibri"/>
            </a:endParaRPr>
          </a:p>
        </p:txBody>
      </p:sp>
      <p:sp>
        <p:nvSpPr>
          <p:cNvPr id="99" name="Google Shape;99;p1"/>
          <p:cNvSpPr txBox="1"/>
          <p:nvPr/>
        </p:nvSpPr>
        <p:spPr>
          <a:xfrm>
            <a:off x="7265187" y="184839"/>
            <a:ext cx="16980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Calibri"/>
                <a:ea typeface="Calibri"/>
                <a:cs typeface="Calibri"/>
                <a:sym typeface="Calibri"/>
              </a:rPr>
              <a:t>Δράση Β: Fake news</a:t>
            </a:r>
            <a:endParaRPr sz="1800" b="0" i="0" u="none" strike="noStrike" cap="none">
              <a:solidFill>
                <a:schemeClr val="dk1"/>
              </a:solidFill>
              <a:latin typeface="Calibri"/>
              <a:ea typeface="Calibri"/>
              <a:cs typeface="Calibri"/>
              <a:sym typeface="Calibri"/>
            </a:endParaRPr>
          </a:p>
        </p:txBody>
      </p:sp>
      <p:sp>
        <p:nvSpPr>
          <p:cNvPr id="100" name="Google Shape;100;p1"/>
          <p:cNvSpPr txBox="1"/>
          <p:nvPr/>
        </p:nvSpPr>
        <p:spPr>
          <a:xfrm>
            <a:off x="422396" y="3874024"/>
            <a:ext cx="21626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Calibri"/>
                <a:ea typeface="Calibri"/>
                <a:cs typeface="Calibri"/>
                <a:sym typeface="Calibri"/>
              </a:rPr>
              <a:t>Δράση Γ: Διατροφή και υγεία</a:t>
            </a: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7057027" y="3225068"/>
            <a:ext cx="1828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Calibri"/>
                <a:ea typeface="Calibri"/>
                <a:cs typeface="Calibri"/>
                <a:sym typeface="Calibri"/>
              </a:rPr>
              <a:t>Δράση Δ: Τα μαρτυρικά χωριά της Ελλάδας</a:t>
            </a:r>
            <a:endParaRPr sz="1800" b="0" i="0" u="none" strike="noStrike" cap="none">
              <a:solidFill>
                <a:schemeClr val="dk1"/>
              </a:solidFill>
              <a:latin typeface="Calibri"/>
              <a:ea typeface="Calibri"/>
              <a:cs typeface="Calibri"/>
              <a:sym typeface="Calibri"/>
            </a:endParaRPr>
          </a:p>
        </p:txBody>
      </p:sp>
      <p:pic>
        <p:nvPicPr>
          <p:cNvPr id="102" name="Google Shape;102;p1"/>
          <p:cNvPicPr preferRelativeResize="0"/>
          <p:nvPr/>
        </p:nvPicPr>
        <p:blipFill rotWithShape="1">
          <a:blip r:embed="rId3">
            <a:alphaModFix/>
          </a:blip>
          <a:srcRect/>
          <a:stretch/>
        </p:blipFill>
        <p:spPr>
          <a:xfrm>
            <a:off x="3252439" y="1423482"/>
            <a:ext cx="2728669" cy="1202033"/>
          </a:xfrm>
          <a:prstGeom prst="rect">
            <a:avLst/>
          </a:prstGeom>
          <a:noFill/>
          <a:ln>
            <a:noFill/>
          </a:ln>
        </p:spPr>
      </p:pic>
      <p:pic>
        <p:nvPicPr>
          <p:cNvPr id="103" name="Google Shape;103;p1" descr="https://mnae.noesis.edu.gr/wp-content/uploads/2019/10/mnae-logo-1-.jpg"/>
          <p:cNvPicPr preferRelativeResize="0"/>
          <p:nvPr/>
        </p:nvPicPr>
        <p:blipFill rotWithShape="1">
          <a:blip r:embed="rId4">
            <a:alphaModFix/>
          </a:blip>
          <a:srcRect/>
          <a:stretch/>
        </p:blipFill>
        <p:spPr>
          <a:xfrm>
            <a:off x="224287" y="6143644"/>
            <a:ext cx="8919713" cy="714356"/>
          </a:xfrm>
          <a:prstGeom prst="rect">
            <a:avLst/>
          </a:prstGeom>
          <a:noFill/>
          <a:ln>
            <a:noFill/>
          </a:ln>
        </p:spPr>
      </p:pic>
      <p:pic>
        <p:nvPicPr>
          <p:cNvPr id="104" name="Google Shape;104;p1" descr="Στη φωτογραφία παρουσιάζεται το μνημείο που έχει στηθεί στους Πύργους προς τιμήν των εκτελεσθέντων από τα γερμανικά στρατεύματα κατοχής το διήμερο 23-24 Απριλίου 1944"/>
          <p:cNvPicPr preferRelativeResize="0"/>
          <p:nvPr/>
        </p:nvPicPr>
        <p:blipFill rotWithShape="1">
          <a:blip r:embed="rId5">
            <a:alphaModFix/>
          </a:blip>
          <a:srcRect l="10019" t="-13360" r="-10019" b="13360"/>
          <a:stretch/>
        </p:blipFill>
        <p:spPr>
          <a:xfrm>
            <a:off x="6867712" y="4197189"/>
            <a:ext cx="2095500" cy="1571626"/>
          </a:xfrm>
          <a:prstGeom prst="rect">
            <a:avLst/>
          </a:prstGeom>
          <a:noFill/>
          <a:ln>
            <a:noFill/>
          </a:ln>
        </p:spPr>
      </p:pic>
      <p:pic>
        <p:nvPicPr>
          <p:cNvPr id="105" name="Google Shape;105;p1"/>
          <p:cNvPicPr preferRelativeResize="0"/>
          <p:nvPr/>
        </p:nvPicPr>
        <p:blipFill rotWithShape="1">
          <a:blip r:embed="rId6">
            <a:alphaModFix/>
          </a:blip>
          <a:srcRect/>
          <a:stretch/>
        </p:blipFill>
        <p:spPr>
          <a:xfrm flipH="1">
            <a:off x="439933" y="4520354"/>
            <a:ext cx="1835024" cy="1623290"/>
          </a:xfrm>
          <a:prstGeom prst="rect">
            <a:avLst/>
          </a:prstGeom>
          <a:noFill/>
          <a:ln>
            <a:noFill/>
          </a:ln>
        </p:spPr>
      </p:pic>
      <p:pic>
        <p:nvPicPr>
          <p:cNvPr id="106" name="Google Shape;106;p1"/>
          <p:cNvPicPr preferRelativeResize="0"/>
          <p:nvPr/>
        </p:nvPicPr>
        <p:blipFill rotWithShape="1">
          <a:blip r:embed="rId7">
            <a:alphaModFix/>
          </a:blip>
          <a:srcRect/>
          <a:stretch/>
        </p:blipFill>
        <p:spPr>
          <a:xfrm>
            <a:off x="2856635" y="4709855"/>
            <a:ext cx="2677985" cy="1623290"/>
          </a:xfrm>
          <a:prstGeom prst="rect">
            <a:avLst/>
          </a:prstGeom>
          <a:noFill/>
          <a:ln>
            <a:noFill/>
          </a:ln>
        </p:spPr>
      </p:pic>
      <p:pic>
        <p:nvPicPr>
          <p:cNvPr id="107" name="Google Shape;107;p1"/>
          <p:cNvPicPr preferRelativeResize="0"/>
          <p:nvPr/>
        </p:nvPicPr>
        <p:blipFill rotWithShape="1">
          <a:blip r:embed="rId8">
            <a:alphaModFix/>
          </a:blip>
          <a:srcRect/>
          <a:stretch/>
        </p:blipFill>
        <p:spPr>
          <a:xfrm flipH="1">
            <a:off x="7165063" y="961345"/>
            <a:ext cx="1637642" cy="1294471"/>
          </a:xfrm>
          <a:prstGeom prst="rect">
            <a:avLst/>
          </a:prstGeom>
          <a:noFill/>
          <a:ln>
            <a:noFill/>
          </a:ln>
        </p:spPr>
      </p:pic>
      <p:pic>
        <p:nvPicPr>
          <p:cNvPr id="108" name="Google Shape;108;p1"/>
          <p:cNvPicPr preferRelativeResize="0"/>
          <p:nvPr/>
        </p:nvPicPr>
        <p:blipFill rotWithShape="1">
          <a:blip r:embed="rId9">
            <a:alphaModFix/>
          </a:blip>
          <a:srcRect/>
          <a:stretch/>
        </p:blipFill>
        <p:spPr>
          <a:xfrm>
            <a:off x="420505" y="1175365"/>
            <a:ext cx="2298195" cy="17236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Σχολικός εκφοβισμός</a:t>
            </a:r>
            <a:endParaRPr/>
          </a:p>
        </p:txBody>
      </p:sp>
      <p:sp>
        <p:nvSpPr>
          <p:cNvPr id="190" name="Google Shape;190;p10"/>
          <p:cNvSpPr txBox="1">
            <a:spLocks noGrp="1"/>
          </p:cNvSpPr>
          <p:nvPr>
            <p:ph type="body" idx="1"/>
          </p:nvPr>
        </p:nvSpPr>
        <p:spPr>
          <a:xfrm>
            <a:off x="457200" y="1233392"/>
            <a:ext cx="8229600" cy="489277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Char char="•"/>
            </a:pPr>
            <a:r>
              <a:rPr lang="el-GR" sz="2000"/>
              <a:t>Στην φετινή πανελλήνια εκστρατεία «Μίλα τώρα» που υλοποιεί το «Χαμόγελο του παιδιού» και το «YouSmile» με τη συνεργασία του Ευρωπαϊκού Δικτύου κατά του Σχολικού Εκφοβισμού (E.A.N) έχουμε την χαρά να συμμετέχει και το σχολείο μας με τα έργα των μαθητών της Α Λυκείου για την Πανελλήνια Ημέρα κατά του Σχολικού Εκφοβισμού στις 6 Μαρτίου.</a:t>
            </a:r>
            <a:endParaRPr/>
          </a:p>
        </p:txBody>
      </p:sp>
      <p:pic>
        <p:nvPicPr>
          <p:cNvPr id="191" name="Google Shape;191;p10"/>
          <p:cNvPicPr preferRelativeResize="0"/>
          <p:nvPr/>
        </p:nvPicPr>
        <p:blipFill rotWithShape="1">
          <a:blip r:embed="rId3">
            <a:alphaModFix/>
          </a:blip>
          <a:srcRect/>
          <a:stretch/>
        </p:blipFill>
        <p:spPr>
          <a:xfrm>
            <a:off x="4571999" y="3565011"/>
            <a:ext cx="3529531" cy="2154213"/>
          </a:xfrm>
          <a:prstGeom prst="rect">
            <a:avLst/>
          </a:prstGeom>
          <a:noFill/>
          <a:ln>
            <a:noFill/>
          </a:ln>
        </p:spPr>
      </p:pic>
      <p:pic>
        <p:nvPicPr>
          <p:cNvPr id="192" name="Google Shape;192;p10"/>
          <p:cNvPicPr preferRelativeResize="0"/>
          <p:nvPr/>
        </p:nvPicPr>
        <p:blipFill rotWithShape="1">
          <a:blip r:embed="rId4">
            <a:alphaModFix/>
          </a:blip>
          <a:srcRect/>
          <a:stretch/>
        </p:blipFill>
        <p:spPr>
          <a:xfrm>
            <a:off x="611114" y="3428999"/>
            <a:ext cx="2835627" cy="26971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6"/>
        <p:cNvGrpSpPr/>
        <p:nvPr/>
      </p:nvGrpSpPr>
      <p:grpSpPr>
        <a:xfrm>
          <a:off x="0" y="0"/>
          <a:ext cx="0" cy="0"/>
          <a:chOff x="0" y="0"/>
          <a:chExt cx="0" cy="0"/>
        </a:xfrm>
      </p:grpSpPr>
      <p:sp>
        <p:nvSpPr>
          <p:cNvPr id="197" name="Google Shape;197;p11"/>
          <p:cNvSpPr/>
          <p:nvPr/>
        </p:nvSpPr>
        <p:spPr>
          <a:xfrm>
            <a:off x="0" y="0"/>
            <a:ext cx="9144795"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8" name="Google Shape;198;p11"/>
          <p:cNvGrpSpPr/>
          <p:nvPr/>
        </p:nvGrpSpPr>
        <p:grpSpPr>
          <a:xfrm>
            <a:off x="-247255" y="-59376"/>
            <a:ext cx="9386886" cy="6923798"/>
            <a:chOff x="-329674" y="-51881"/>
            <a:chExt cx="12515851" cy="6923798"/>
          </a:xfrm>
        </p:grpSpPr>
        <p:sp>
          <p:nvSpPr>
            <p:cNvPr id="199" name="Google Shape;199;p1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lt1">
                  <a:alpha val="34901"/>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lt1">
                  <a:alpha val="34901"/>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lt1">
                  <a:alpha val="34901"/>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1"/>
          <p:cNvSpPr txBox="1">
            <a:spLocks noGrp="1"/>
          </p:cNvSpPr>
          <p:nvPr>
            <p:ph type="title"/>
          </p:nvPr>
        </p:nvSpPr>
        <p:spPr>
          <a:xfrm>
            <a:off x="666472" y="4563895"/>
            <a:ext cx="3831754" cy="177782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400"/>
              <a:buFont typeface="Calibri"/>
              <a:buNone/>
            </a:pPr>
            <a:r>
              <a:rPr lang="el-GR" sz="3400" b="1">
                <a:solidFill>
                  <a:schemeClr val="dk1"/>
                </a:solidFill>
              </a:rPr>
              <a:t>Μειώνουμε το οικολογικό αποτύπωμα</a:t>
            </a:r>
            <a:endParaRPr/>
          </a:p>
        </p:txBody>
      </p:sp>
      <p:pic>
        <p:nvPicPr>
          <p:cNvPr id="219" name="Google Shape;219;p11"/>
          <p:cNvPicPr preferRelativeResize="0"/>
          <p:nvPr/>
        </p:nvPicPr>
        <p:blipFill rotWithShape="1">
          <a:blip r:embed="rId3">
            <a:alphaModFix/>
          </a:blip>
          <a:srcRect l="16892" r="24356" b="-2"/>
          <a:stretch/>
        </p:blipFill>
        <p:spPr>
          <a:xfrm>
            <a:off x="20" y="10"/>
            <a:ext cx="4498207" cy="4306823"/>
          </a:xfrm>
          <a:custGeom>
            <a:avLst/>
            <a:gdLst/>
            <a:ahLst/>
            <a:cxnLst/>
            <a:rect l="l" t="t" r="r" b="b"/>
            <a:pathLst>
              <a:path w="5997636" h="4306833" extrusionOk="0">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a:ln>
            <a:noFill/>
          </a:ln>
        </p:spPr>
      </p:pic>
      <p:pic>
        <p:nvPicPr>
          <p:cNvPr id="220" name="Google Shape;220;p11"/>
          <p:cNvPicPr preferRelativeResize="0"/>
          <p:nvPr/>
        </p:nvPicPr>
        <p:blipFill rotWithShape="1">
          <a:blip r:embed="rId4">
            <a:alphaModFix/>
          </a:blip>
          <a:srcRect r="26023" b="2"/>
          <a:stretch/>
        </p:blipFill>
        <p:spPr>
          <a:xfrm>
            <a:off x="4632326" y="10"/>
            <a:ext cx="4511674" cy="4299555"/>
          </a:xfrm>
          <a:custGeom>
            <a:avLst/>
            <a:gdLst/>
            <a:ahLst/>
            <a:cxnLst/>
            <a:rect l="l" t="t" r="r" b="b"/>
            <a:pathLst>
              <a:path w="6015565" h="4299565" extrusionOk="0">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ln>
            <a:noFill/>
          </a:ln>
        </p:spPr>
      </p:pic>
      <p:sp>
        <p:nvSpPr>
          <p:cNvPr id="221" name="Google Shape;221;p11"/>
          <p:cNvSpPr txBox="1">
            <a:spLocks noGrp="1"/>
          </p:cNvSpPr>
          <p:nvPr>
            <p:ph type="body" idx="1"/>
          </p:nvPr>
        </p:nvSpPr>
        <p:spPr>
          <a:xfrm>
            <a:off x="4643832" y="4571423"/>
            <a:ext cx="3906408" cy="1770300"/>
          </a:xfrm>
          <a:prstGeom prst="rect">
            <a:avLst/>
          </a:prstGeom>
          <a:noFill/>
          <a:ln>
            <a:noFill/>
          </a:ln>
        </p:spPr>
        <p:txBody>
          <a:bodyPr spcFirstLastPara="1" wrap="square" lIns="91425" tIns="45700" rIns="91425" bIns="45700" anchor="ctr" anchorCtr="0">
            <a:normAutofit/>
          </a:bodyPr>
          <a:lstStyle/>
          <a:p>
            <a:pPr marL="342900" lvl="0" indent="-342900" algn="l" rtl="0">
              <a:spcBef>
                <a:spcPts val="0"/>
              </a:spcBef>
              <a:spcAft>
                <a:spcPts val="0"/>
              </a:spcAft>
              <a:buClr>
                <a:schemeClr val="dk1"/>
              </a:buClr>
              <a:buSzPts val="1800"/>
              <a:buChar char="•"/>
            </a:pPr>
            <a:r>
              <a:rPr lang="el-GR" sz="1800" b="1">
                <a:solidFill>
                  <a:schemeClr val="dk1"/>
                </a:solidFill>
              </a:rPr>
              <a:t>Μελετάμε και εφαρμόζουμε τρόπους για την εξοικονόμηση του ενεργειακού μας αποτυπώματος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D8F1"/>
        </a:solidFill>
        <a:effectLst/>
      </p:bgPr>
    </p:bg>
    <p:spTree>
      <p:nvGrpSpPr>
        <p:cNvPr id="1" name="Shape 112"/>
        <p:cNvGrpSpPr/>
        <p:nvPr/>
      </p:nvGrpSpPr>
      <p:grpSpPr>
        <a:xfrm>
          <a:off x="0" y="0"/>
          <a:ext cx="0" cy="0"/>
          <a:chOff x="0" y="0"/>
          <a:chExt cx="0" cy="0"/>
        </a:xfrm>
      </p:grpSpPr>
      <p:sp>
        <p:nvSpPr>
          <p:cNvPr id="113" name="Google Shape;113;p2"/>
          <p:cNvSpPr/>
          <p:nvPr/>
        </p:nvSpPr>
        <p:spPr>
          <a:xfrm>
            <a:off x="0" y="0"/>
            <a:ext cx="9144000" cy="6858000"/>
          </a:xfrm>
          <a:prstGeom prst="rect">
            <a:avLst/>
          </a:prstGeom>
          <a:solidFill>
            <a:srgbClr val="C5D8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rot="10800000" flipH="1">
            <a:off x="-1733" y="0"/>
            <a:ext cx="6803134"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rot="-5400000" flipH="1">
            <a:off x="2125298" y="-161647"/>
            <a:ext cx="4894564" cy="9145160"/>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7" name="Google Shape;117;p2"/>
          <p:cNvPicPr preferRelativeResize="0">
            <a:picLocks noGrp="1"/>
          </p:cNvPicPr>
          <p:nvPr>
            <p:ph type="body" idx="1"/>
          </p:nvPr>
        </p:nvPicPr>
        <p:blipFill rotWithShape="1">
          <a:blip r:embed="rId3">
            <a:alphaModFix/>
          </a:blip>
          <a:srcRect t="4015" r="2" b="2293"/>
          <a:stretch/>
        </p:blipFill>
        <p:spPr>
          <a:xfrm>
            <a:off x="3232668" y="2026632"/>
            <a:ext cx="2011955" cy="2034835"/>
          </a:xfrm>
          <a:prstGeom prst="rect">
            <a:avLst/>
          </a:prstGeom>
          <a:noFill/>
          <a:ln>
            <a:noFill/>
          </a:ln>
        </p:spPr>
      </p:pic>
      <p:sp>
        <p:nvSpPr>
          <p:cNvPr id="118" name="Google Shape;118;p2"/>
          <p:cNvSpPr txBox="1"/>
          <p:nvPr/>
        </p:nvSpPr>
        <p:spPr>
          <a:xfrm>
            <a:off x="3660134" y="2426742"/>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9" name="Google Shape;119;p2"/>
          <p:cNvSpPr txBox="1"/>
          <p:nvPr/>
        </p:nvSpPr>
        <p:spPr>
          <a:xfrm>
            <a:off x="2384502" y="2283128"/>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20" name="Google Shape;120;p2"/>
          <p:cNvPicPr preferRelativeResize="0"/>
          <p:nvPr/>
        </p:nvPicPr>
        <p:blipFill rotWithShape="1">
          <a:blip r:embed="rId4">
            <a:alphaModFix/>
          </a:blip>
          <a:srcRect/>
          <a:stretch/>
        </p:blipFill>
        <p:spPr>
          <a:xfrm>
            <a:off x="447739" y="1718180"/>
            <a:ext cx="1828800" cy="1463244"/>
          </a:xfrm>
          <a:prstGeom prst="rect">
            <a:avLst/>
          </a:prstGeom>
          <a:noFill/>
          <a:ln>
            <a:noFill/>
          </a:ln>
        </p:spPr>
      </p:pic>
      <p:pic>
        <p:nvPicPr>
          <p:cNvPr id="121" name="Google Shape;121;p2"/>
          <p:cNvPicPr preferRelativeResize="0"/>
          <p:nvPr/>
        </p:nvPicPr>
        <p:blipFill rotWithShape="1">
          <a:blip r:embed="rId5">
            <a:alphaModFix/>
          </a:blip>
          <a:srcRect/>
          <a:stretch/>
        </p:blipFill>
        <p:spPr>
          <a:xfrm flipH="1">
            <a:off x="6234540" y="3214609"/>
            <a:ext cx="2380161" cy="1410266"/>
          </a:xfrm>
          <a:prstGeom prst="rect">
            <a:avLst/>
          </a:prstGeom>
          <a:noFill/>
          <a:ln>
            <a:noFill/>
          </a:ln>
        </p:spPr>
      </p:pic>
      <p:pic>
        <p:nvPicPr>
          <p:cNvPr id="122" name="Google Shape;122;p2"/>
          <p:cNvPicPr preferRelativeResize="0"/>
          <p:nvPr/>
        </p:nvPicPr>
        <p:blipFill rotWithShape="1">
          <a:blip r:embed="rId6">
            <a:alphaModFix/>
          </a:blip>
          <a:srcRect/>
          <a:stretch/>
        </p:blipFill>
        <p:spPr>
          <a:xfrm>
            <a:off x="3166523" y="4967806"/>
            <a:ext cx="2133569" cy="1471795"/>
          </a:xfrm>
          <a:prstGeom prst="rect">
            <a:avLst/>
          </a:prstGeom>
          <a:noFill/>
          <a:ln>
            <a:noFill/>
          </a:ln>
        </p:spPr>
      </p:pic>
      <p:sp>
        <p:nvSpPr>
          <p:cNvPr id="123" name="Google Shape;123;p2"/>
          <p:cNvSpPr txBox="1"/>
          <p:nvPr/>
        </p:nvSpPr>
        <p:spPr>
          <a:xfrm>
            <a:off x="3166523" y="1318070"/>
            <a:ext cx="531997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0" i="0" u="none" strike="noStrike" cap="none">
                <a:solidFill>
                  <a:schemeClr val="dk1"/>
                </a:solidFill>
                <a:latin typeface="Arial Black"/>
                <a:ea typeface="Arial Black"/>
                <a:cs typeface="Arial Black"/>
                <a:sym typeface="Arial Black"/>
              </a:rPr>
              <a:t>Στο ΕΠΑ.Λ Σιάτιστας</a:t>
            </a:r>
            <a:endParaRPr sz="2000" b="0" i="0" u="none" strike="noStrike" cap="none">
              <a:solidFill>
                <a:schemeClr val="dk1"/>
              </a:solidFill>
              <a:latin typeface="Arial Black"/>
              <a:ea typeface="Arial Black"/>
              <a:cs typeface="Arial Black"/>
              <a:sym typeface="Arial Black"/>
            </a:endParaRPr>
          </a:p>
        </p:txBody>
      </p:sp>
      <p:sp>
        <p:nvSpPr>
          <p:cNvPr id="124" name="Google Shape;124;p2"/>
          <p:cNvSpPr txBox="1"/>
          <p:nvPr/>
        </p:nvSpPr>
        <p:spPr>
          <a:xfrm>
            <a:off x="1013747" y="851276"/>
            <a:ext cx="823764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1" i="0" u="none" strike="noStrike" cap="none">
                <a:solidFill>
                  <a:schemeClr val="dk1"/>
                </a:solidFill>
                <a:latin typeface="Arial Black"/>
                <a:ea typeface="Arial Black"/>
                <a:cs typeface="Arial Black"/>
                <a:sym typeface="Arial Black"/>
              </a:rPr>
              <a:t>Δράσεις για την αειφόρο ανάπτυξη</a:t>
            </a:r>
            <a:endParaRPr sz="2000" b="1" i="0" u="none" strike="noStrike" cap="none">
              <a:solidFill>
                <a:schemeClr val="dk1"/>
              </a:solidFill>
              <a:latin typeface="Arial Black"/>
              <a:ea typeface="Arial Black"/>
              <a:cs typeface="Arial Black"/>
              <a:sym typeface="Arial Black"/>
            </a:endParaRPr>
          </a:p>
        </p:txBody>
      </p:sp>
      <p:pic>
        <p:nvPicPr>
          <p:cNvPr id="125" name="Google Shape;125;p2"/>
          <p:cNvPicPr preferRelativeResize="0"/>
          <p:nvPr/>
        </p:nvPicPr>
        <p:blipFill rotWithShape="1">
          <a:blip r:embed="rId7">
            <a:alphaModFix/>
          </a:blip>
          <a:srcRect/>
          <a:stretch/>
        </p:blipFill>
        <p:spPr>
          <a:xfrm>
            <a:off x="6524729" y="669373"/>
            <a:ext cx="2011955" cy="1508966"/>
          </a:xfrm>
          <a:prstGeom prst="rect">
            <a:avLst/>
          </a:prstGeom>
          <a:noFill/>
          <a:ln>
            <a:noFill/>
          </a:ln>
        </p:spPr>
      </p:pic>
      <p:sp>
        <p:nvSpPr>
          <p:cNvPr id="126" name="Google Shape;126;p2"/>
          <p:cNvSpPr txBox="1"/>
          <p:nvPr/>
        </p:nvSpPr>
        <p:spPr>
          <a:xfrm>
            <a:off x="225161" y="5548147"/>
            <a:ext cx="26521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1" i="0" u="none" strike="noStrike" cap="none">
                <a:solidFill>
                  <a:schemeClr val="dk1"/>
                </a:solidFill>
                <a:latin typeface="Calibri"/>
                <a:ea typeface="Calibri"/>
                <a:cs typeface="Calibri"/>
                <a:sym typeface="Calibri"/>
              </a:rPr>
              <a:t>Σχολείο για τη ζωή</a:t>
            </a:r>
            <a:endParaRPr sz="2000" b="1" i="0" u="none" strike="noStrike" cap="none">
              <a:solidFill>
                <a:schemeClr val="dk1"/>
              </a:solidFill>
              <a:latin typeface="Calibri"/>
              <a:ea typeface="Calibri"/>
              <a:cs typeface="Calibri"/>
              <a:sym typeface="Calibri"/>
            </a:endParaRPr>
          </a:p>
        </p:txBody>
      </p:sp>
      <p:sp>
        <p:nvSpPr>
          <p:cNvPr id="127" name="Google Shape;127;p2"/>
          <p:cNvSpPr txBox="1"/>
          <p:nvPr/>
        </p:nvSpPr>
        <p:spPr>
          <a:xfrm>
            <a:off x="2914524" y="4255542"/>
            <a:ext cx="38105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1" i="0" u="none" strike="noStrike" cap="none">
                <a:solidFill>
                  <a:schemeClr val="dk1"/>
                </a:solidFill>
                <a:latin typeface="Calibri"/>
                <a:ea typeface="Calibri"/>
                <a:cs typeface="Calibri"/>
                <a:sym typeface="Calibri"/>
              </a:rPr>
              <a:t>Μαθητές ενεργοί πολίτες</a:t>
            </a:r>
            <a:endParaRPr sz="2000" b="1" i="0" u="none" strike="noStrike" cap="none">
              <a:solidFill>
                <a:schemeClr val="dk1"/>
              </a:solidFill>
              <a:latin typeface="Calibri"/>
              <a:ea typeface="Calibri"/>
              <a:cs typeface="Calibri"/>
              <a:sym typeface="Calibri"/>
            </a:endParaRPr>
          </a:p>
        </p:txBody>
      </p:sp>
      <p:sp>
        <p:nvSpPr>
          <p:cNvPr id="128" name="Google Shape;128;p2"/>
          <p:cNvSpPr txBox="1"/>
          <p:nvPr/>
        </p:nvSpPr>
        <p:spPr>
          <a:xfrm>
            <a:off x="571199" y="3338704"/>
            <a:ext cx="19866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i="0" u="none" strike="noStrike" cap="none">
                <a:solidFill>
                  <a:schemeClr val="dk1"/>
                </a:solidFill>
                <a:latin typeface="Calibri"/>
                <a:ea typeface="Calibri"/>
                <a:cs typeface="Calibri"/>
                <a:sym typeface="Calibri"/>
              </a:rPr>
              <a:t>Μια Νέα Αρχή στα ΕΠΑ.Λ</a:t>
            </a:r>
            <a:endParaRPr/>
          </a:p>
        </p:txBody>
      </p:sp>
      <p:sp>
        <p:nvSpPr>
          <p:cNvPr id="129" name="Google Shape;129;p2"/>
          <p:cNvSpPr txBox="1"/>
          <p:nvPr/>
        </p:nvSpPr>
        <p:spPr>
          <a:xfrm>
            <a:off x="3710821" y="2515445"/>
            <a:ext cx="1828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0" i="0" u="none" strike="noStrike" cap="none">
                <a:solidFill>
                  <a:schemeClr val="dk1"/>
                </a:solidFill>
                <a:latin typeface="Calibri"/>
                <a:ea typeface="Calibri"/>
                <a:cs typeface="Calibri"/>
                <a:sym typeface="Calibri"/>
              </a:rPr>
              <a:t>;</a:t>
            </a:r>
            <a:endParaRPr/>
          </a:p>
        </p:txBody>
      </p:sp>
      <p:sp>
        <p:nvSpPr>
          <p:cNvPr id="130" name="Google Shape;130;p2"/>
          <p:cNvSpPr txBox="1"/>
          <p:nvPr/>
        </p:nvSpPr>
        <p:spPr>
          <a:xfrm>
            <a:off x="6232809" y="2515445"/>
            <a:ext cx="22782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i="0" u="none" strike="noStrike" cap="none">
                <a:solidFill>
                  <a:schemeClr val="dk1"/>
                </a:solidFill>
                <a:latin typeface="Calibri"/>
                <a:ea typeface="Calibri"/>
                <a:cs typeface="Calibri"/>
                <a:sym typeface="Calibri"/>
              </a:rPr>
              <a:t>Αειφόρο σχολείο</a:t>
            </a:r>
            <a:endParaRPr/>
          </a:p>
        </p:txBody>
      </p:sp>
      <p:pic>
        <p:nvPicPr>
          <p:cNvPr id="131" name="Google Shape;131;p2"/>
          <p:cNvPicPr preferRelativeResize="0"/>
          <p:nvPr/>
        </p:nvPicPr>
        <p:blipFill rotWithShape="1">
          <a:blip r:embed="rId8">
            <a:alphaModFix/>
          </a:blip>
          <a:srcRect/>
          <a:stretch/>
        </p:blipFill>
        <p:spPr>
          <a:xfrm>
            <a:off x="431872" y="4056171"/>
            <a:ext cx="1738777" cy="1303918"/>
          </a:xfrm>
          <a:prstGeom prst="rect">
            <a:avLst/>
          </a:prstGeom>
          <a:noFill/>
          <a:ln>
            <a:noFill/>
          </a:ln>
        </p:spPr>
      </p:pic>
      <p:sp>
        <p:nvSpPr>
          <p:cNvPr id="132" name="Google Shape;132;p2"/>
          <p:cNvSpPr txBox="1"/>
          <p:nvPr/>
        </p:nvSpPr>
        <p:spPr>
          <a:xfrm>
            <a:off x="6331514" y="5040315"/>
            <a:ext cx="238016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1" i="0" u="none" strike="noStrike" cap="none">
                <a:solidFill>
                  <a:schemeClr val="dk1"/>
                </a:solidFill>
                <a:latin typeface="Calibri"/>
                <a:ea typeface="Calibri"/>
                <a:cs typeface="Calibri"/>
                <a:sym typeface="Calibri"/>
              </a:rPr>
              <a:t>Σχολείο ανοιχτό στην  κοινωνία</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l-GR"/>
              <a:t>ΕΠΑ.Λ ΣΙΑΤΙΣΤΑΣ: ΑΕΙΦΟΡΟ ΣΧΟΛΕΙΟ</a:t>
            </a:r>
            <a:br>
              <a:rPr lang="el-GR"/>
            </a:br>
            <a:r>
              <a:rPr lang="el-GR"/>
              <a:t>ΜΙΑ ΝΕΑ ΑΡΧΗ ΣΤΑ ΕΠΑ.Λ</a:t>
            </a:r>
            <a:endParaRPr/>
          </a:p>
        </p:txBody>
      </p:sp>
      <p:sp>
        <p:nvSpPr>
          <p:cNvPr id="138" name="Google Shape;138;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l-GR"/>
              <a:t>Οι μαθητές μας δρουν και συνδημιουργούν</a:t>
            </a:r>
            <a:endParaRPr/>
          </a:p>
          <a:p>
            <a:pPr marL="342900" lvl="0" indent="-342900" algn="l" rtl="0">
              <a:spcBef>
                <a:spcPts val="640"/>
              </a:spcBef>
              <a:spcAft>
                <a:spcPts val="0"/>
              </a:spcAft>
              <a:buClr>
                <a:schemeClr val="dk1"/>
              </a:buClr>
              <a:buSzPts val="3200"/>
              <a:buChar char="•"/>
            </a:pPr>
            <a:r>
              <a:rPr lang="el-GR"/>
              <a:t> για ένα σχολείο της «ζωής και της χαράς»,</a:t>
            </a:r>
            <a:endParaRPr/>
          </a:p>
          <a:p>
            <a:pPr marL="342900" lvl="0" indent="-342900" algn="l" rtl="0">
              <a:spcBef>
                <a:spcPts val="640"/>
              </a:spcBef>
              <a:spcAft>
                <a:spcPts val="0"/>
              </a:spcAft>
              <a:buClr>
                <a:schemeClr val="dk1"/>
              </a:buClr>
              <a:buSzPts val="3200"/>
              <a:buChar char="•"/>
            </a:pPr>
            <a:r>
              <a:rPr lang="el-GR"/>
              <a:t>για ένα σχολείο για ενεργούς πολίτες,</a:t>
            </a:r>
            <a:endParaRPr/>
          </a:p>
          <a:p>
            <a:pPr marL="342900" lvl="0" indent="-342900" algn="l" rtl="0">
              <a:spcBef>
                <a:spcPts val="640"/>
              </a:spcBef>
              <a:spcAft>
                <a:spcPts val="0"/>
              </a:spcAft>
              <a:buClr>
                <a:schemeClr val="dk1"/>
              </a:buClr>
              <a:buSzPts val="3200"/>
              <a:buChar char="•"/>
            </a:pPr>
            <a:r>
              <a:rPr lang="el-GR"/>
              <a:t>αναπτύσσουν την κριτική τους σκέψη, τα ταλέντα και τις ικανότητές τους και</a:t>
            </a:r>
            <a:endParaRPr/>
          </a:p>
          <a:p>
            <a:pPr marL="342900" lvl="0" indent="-342900" algn="l" rtl="0">
              <a:spcBef>
                <a:spcPts val="640"/>
              </a:spcBef>
              <a:spcAft>
                <a:spcPts val="0"/>
              </a:spcAft>
              <a:buClr>
                <a:schemeClr val="dk1"/>
              </a:buClr>
              <a:buSzPts val="3200"/>
              <a:buChar char="•"/>
            </a:pPr>
            <a:r>
              <a:rPr lang="el-GR"/>
              <a:t> στοχάζονται σε περιβαλλοντικά και κοινωνικά θέματα.</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Τα θέματα των δράσεών μας 2022</a:t>
            </a:r>
            <a:endParaRPr/>
          </a:p>
        </p:txBody>
      </p:sp>
      <p:sp>
        <p:nvSpPr>
          <p:cNvPr id="144" name="Google Shape;144;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l-GR"/>
              <a:t>Η σπάνια πανίδα και χλωρίδα του όρους Μπούρινος.</a:t>
            </a:r>
            <a:endParaRPr/>
          </a:p>
          <a:p>
            <a:pPr marL="342900" lvl="0" indent="-342900" algn="l" rtl="0">
              <a:spcBef>
                <a:spcPts val="640"/>
              </a:spcBef>
              <a:spcAft>
                <a:spcPts val="0"/>
              </a:spcAft>
              <a:buClr>
                <a:schemeClr val="dk1"/>
              </a:buClr>
              <a:buSzPts val="3200"/>
              <a:buChar char="•"/>
            </a:pPr>
            <a:r>
              <a:rPr lang="el-GR"/>
              <a:t>Διατροφή και υγεία</a:t>
            </a:r>
            <a:endParaRPr/>
          </a:p>
          <a:p>
            <a:pPr marL="342900" lvl="0" indent="-342900" algn="l" rtl="0">
              <a:spcBef>
                <a:spcPts val="640"/>
              </a:spcBef>
              <a:spcAft>
                <a:spcPts val="0"/>
              </a:spcAft>
              <a:buClr>
                <a:schemeClr val="dk1"/>
              </a:buClr>
              <a:buSzPts val="3200"/>
              <a:buChar char="•"/>
            </a:pPr>
            <a:r>
              <a:rPr lang="el-GR"/>
              <a:t>Παραποιημένες ειδήσεις</a:t>
            </a:r>
            <a:endParaRPr/>
          </a:p>
          <a:p>
            <a:pPr marL="342900" lvl="0" indent="-342900" algn="l" rtl="0">
              <a:spcBef>
                <a:spcPts val="640"/>
              </a:spcBef>
              <a:spcAft>
                <a:spcPts val="0"/>
              </a:spcAft>
              <a:buClr>
                <a:schemeClr val="dk1"/>
              </a:buClr>
              <a:buSzPts val="3200"/>
              <a:buChar char="•"/>
            </a:pPr>
            <a:r>
              <a:rPr lang="el-GR"/>
              <a:t>Τα μαρτυρικά μας χωριά</a:t>
            </a:r>
            <a:endParaRPr/>
          </a:p>
          <a:p>
            <a:pPr marL="342900" lvl="0" indent="-342900" algn="l" rtl="0">
              <a:spcBef>
                <a:spcPts val="640"/>
              </a:spcBef>
              <a:spcAft>
                <a:spcPts val="0"/>
              </a:spcAft>
              <a:buClr>
                <a:schemeClr val="dk1"/>
              </a:buClr>
              <a:buSzPts val="3200"/>
              <a:buChar char="•"/>
            </a:pPr>
            <a:r>
              <a:rPr lang="el-GR"/>
              <a:t>Σχολικός εκφοβισμός</a:t>
            </a:r>
            <a:endParaRPr/>
          </a:p>
          <a:p>
            <a:pPr marL="342900" lvl="0" indent="-342900" algn="l" rtl="0">
              <a:spcBef>
                <a:spcPts val="640"/>
              </a:spcBef>
              <a:spcAft>
                <a:spcPts val="0"/>
              </a:spcAft>
              <a:buClr>
                <a:schemeClr val="dk1"/>
              </a:buClr>
              <a:buSzPts val="3200"/>
              <a:buChar char="•"/>
            </a:pPr>
            <a:r>
              <a:rPr lang="el-GR"/>
              <a:t>Μείωση του οικολογικού αποτυπώματος</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p:nvPr>
        </p:nvSpPr>
        <p:spPr>
          <a:xfrm>
            <a:off x="457200" y="274638"/>
            <a:ext cx="8229600" cy="55325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l-GR"/>
              <a:t>Οι δράσεις μας</a:t>
            </a:r>
            <a:endParaRPr/>
          </a:p>
        </p:txBody>
      </p:sp>
      <p:sp>
        <p:nvSpPr>
          <p:cNvPr id="150" name="Google Shape;150;p5"/>
          <p:cNvSpPr txBox="1">
            <a:spLocks noGrp="1"/>
          </p:cNvSpPr>
          <p:nvPr>
            <p:ph type="body" idx="1"/>
          </p:nvPr>
        </p:nvSpPr>
        <p:spPr>
          <a:xfrm>
            <a:off x="457200" y="1064436"/>
            <a:ext cx="8229600" cy="506172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l-GR"/>
              <a:t>Δημιουργούμε εκπαιδευτικό υλικό</a:t>
            </a:r>
            <a:endParaRPr/>
          </a:p>
          <a:p>
            <a:pPr marL="342900" lvl="0" indent="-342900" algn="l" rtl="0">
              <a:spcBef>
                <a:spcPts val="640"/>
              </a:spcBef>
              <a:spcAft>
                <a:spcPts val="0"/>
              </a:spcAft>
              <a:buClr>
                <a:schemeClr val="dk1"/>
              </a:buClr>
              <a:buSzPts val="3200"/>
              <a:buChar char="•"/>
            </a:pPr>
            <a:r>
              <a:rPr lang="el-GR"/>
              <a:t>Προσκαλούμε ειδικούς για την ενημέρωση της σχολικής κοινότητας: δημοσιογράφο,ξεναγό, διαιτολόγο, γεωπόνο,ανθοπώλη,τον πρόεδρο του ορειβατικού συλλόγου</a:t>
            </a:r>
            <a:endParaRPr/>
          </a:p>
          <a:p>
            <a:pPr marL="342900" lvl="0" indent="-342900" algn="l" rtl="0">
              <a:spcBef>
                <a:spcPts val="640"/>
              </a:spcBef>
              <a:spcAft>
                <a:spcPts val="0"/>
              </a:spcAft>
              <a:buClr>
                <a:schemeClr val="dk1"/>
              </a:buClr>
              <a:buSzPts val="3200"/>
              <a:buChar char="•"/>
            </a:pPr>
            <a:r>
              <a:rPr lang="el-GR"/>
              <a:t>Δημιουργούμε και εκθέτουμε τα έργα μας στο σχολείο</a:t>
            </a:r>
            <a:endParaRPr/>
          </a:p>
          <a:p>
            <a:pPr marL="342900" lvl="0" indent="-342900" algn="l" rtl="0">
              <a:spcBef>
                <a:spcPts val="640"/>
              </a:spcBef>
              <a:spcAft>
                <a:spcPts val="0"/>
              </a:spcAft>
              <a:buClr>
                <a:schemeClr val="dk1"/>
              </a:buClr>
              <a:buSzPts val="3200"/>
              <a:buChar char="•"/>
            </a:pPr>
            <a:r>
              <a:rPr lang="el-GR"/>
              <a:t>Πραγματοποιούμε διδακτικές επισκέψεις</a:t>
            </a:r>
            <a:endParaRPr/>
          </a:p>
          <a:p>
            <a:pPr marL="342900" lvl="0" indent="-342900" algn="l" rtl="0">
              <a:spcBef>
                <a:spcPts val="640"/>
              </a:spcBef>
              <a:spcAft>
                <a:spcPts val="0"/>
              </a:spcAft>
              <a:buClr>
                <a:schemeClr val="dk1"/>
              </a:buClr>
              <a:buSzPts val="3200"/>
              <a:buChar char="•"/>
            </a:pPr>
            <a:r>
              <a:rPr lang="el-GR"/>
              <a:t>Συνδεόμαστε με την τοπική κοινωνία</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507887" y="80624"/>
            <a:ext cx="8229600" cy="144655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Clr>
                <a:schemeClr val="dk1"/>
              </a:buClr>
              <a:buSzPts val="4400"/>
              <a:buFont typeface="Calibri"/>
              <a:buNone/>
            </a:pPr>
            <a:r>
              <a:rPr lang="el-GR"/>
              <a:t>Η σπάνια πανίδα και χλωρίδα του όρους Μπούρινος</a:t>
            </a:r>
            <a:endParaRPr/>
          </a:p>
        </p:txBody>
      </p:sp>
      <p:pic>
        <p:nvPicPr>
          <p:cNvPr id="156" name="Google Shape;156;p6" descr="Lasiommata megera LC0311.jpg"/>
          <p:cNvPicPr preferRelativeResize="0"/>
          <p:nvPr/>
        </p:nvPicPr>
        <p:blipFill rotWithShape="1">
          <a:blip r:embed="rId3">
            <a:alphaModFix/>
          </a:blip>
          <a:srcRect/>
          <a:stretch/>
        </p:blipFill>
        <p:spPr>
          <a:xfrm>
            <a:off x="760311" y="1799401"/>
            <a:ext cx="1768989" cy="1629599"/>
          </a:xfrm>
          <a:prstGeom prst="rect">
            <a:avLst/>
          </a:prstGeom>
          <a:noFill/>
          <a:ln>
            <a:noFill/>
          </a:ln>
        </p:spPr>
      </p:pic>
      <p:pic>
        <p:nvPicPr>
          <p:cNvPr id="157" name="Google Shape;157;p6" descr="C:\Users\Sakis\Documents\sakis2018\εγγραφα\ΟΣΣ\ΒΟΤΑΝΙΚΟ ΜΟΥΣΕΙΟ\Υλικό για φυλλάδια\Ενδημικά φυτά του Μπούρινου\Viola vourinensis DSCN4180.JPG"/>
          <p:cNvPicPr preferRelativeResize="0"/>
          <p:nvPr/>
        </p:nvPicPr>
        <p:blipFill rotWithShape="1">
          <a:blip r:embed="rId4">
            <a:alphaModFix/>
          </a:blip>
          <a:srcRect/>
          <a:stretch/>
        </p:blipFill>
        <p:spPr>
          <a:xfrm>
            <a:off x="6664377" y="1527174"/>
            <a:ext cx="1537516" cy="1793853"/>
          </a:xfrm>
          <a:prstGeom prst="rect">
            <a:avLst/>
          </a:prstGeom>
          <a:noFill/>
          <a:ln>
            <a:noFill/>
          </a:ln>
        </p:spPr>
      </p:pic>
      <p:sp>
        <p:nvSpPr>
          <p:cNvPr id="158" name="Google Shape;158;p6"/>
          <p:cNvSpPr txBox="1"/>
          <p:nvPr/>
        </p:nvSpPr>
        <p:spPr>
          <a:xfrm>
            <a:off x="760311" y="4006885"/>
            <a:ext cx="7977176"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000" b="1" i="0" u="none" strike="noStrike" cap="none">
                <a:solidFill>
                  <a:schemeClr val="dk1"/>
                </a:solidFill>
                <a:latin typeface="Calibri"/>
                <a:ea typeface="Calibri"/>
                <a:cs typeface="Calibri"/>
                <a:sym typeface="Calibri"/>
              </a:rPr>
              <a:t>Ευασθητοποιούμαστε σε θέματα περιβαλλοντικής προστασίας και γνωρίζουμε τους φυσικούς θησαυρούς  που βρίσκονται στην περιοχή μας.</a:t>
            </a:r>
            <a:endParaRPr sz="2000" b="1" i="0" u="none" strike="noStrike" cap="none">
              <a:solidFill>
                <a:schemeClr val="dk1"/>
              </a:solidFill>
              <a:latin typeface="Calibri"/>
              <a:ea typeface="Calibri"/>
              <a:cs typeface="Calibri"/>
              <a:sym typeface="Calibri"/>
            </a:endParaRPr>
          </a:p>
        </p:txBody>
      </p:sp>
      <p:pic>
        <p:nvPicPr>
          <p:cNvPr id="159" name="Google Shape;159;p6"/>
          <p:cNvPicPr preferRelativeResize="0"/>
          <p:nvPr/>
        </p:nvPicPr>
        <p:blipFill rotWithShape="1">
          <a:blip r:embed="rId5">
            <a:alphaModFix/>
          </a:blip>
          <a:srcRect/>
          <a:stretch/>
        </p:blipFill>
        <p:spPr>
          <a:xfrm>
            <a:off x="3387606" y="1527174"/>
            <a:ext cx="1934568" cy="2052838"/>
          </a:xfrm>
          <a:prstGeom prst="rect">
            <a:avLst/>
          </a:prstGeom>
          <a:noFill/>
          <a:ln>
            <a:noFill/>
          </a:ln>
        </p:spPr>
      </p:pic>
      <p:pic>
        <p:nvPicPr>
          <p:cNvPr id="160" name="Google Shape;160;p6"/>
          <p:cNvPicPr preferRelativeResize="0"/>
          <p:nvPr/>
        </p:nvPicPr>
        <p:blipFill rotWithShape="1">
          <a:blip r:embed="rId6">
            <a:alphaModFix/>
          </a:blip>
          <a:srcRect/>
          <a:stretch/>
        </p:blipFill>
        <p:spPr>
          <a:xfrm>
            <a:off x="3091928" y="5026562"/>
            <a:ext cx="2804701" cy="14632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body" idx="1"/>
          </p:nvPr>
        </p:nvSpPr>
        <p:spPr>
          <a:xfrm>
            <a:off x="457200" y="1811398"/>
            <a:ext cx="8229600" cy="4525963"/>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rgbClr val="000000"/>
              </a:buClr>
              <a:buSzPts val="2000"/>
              <a:buNone/>
            </a:pPr>
            <a:r>
              <a:rPr lang="el-GR" sz="2000" b="1">
                <a:solidFill>
                  <a:srgbClr val="000000"/>
                </a:solidFill>
                <a:latin typeface="Times New Roman"/>
                <a:ea typeface="Times New Roman"/>
                <a:cs typeface="Times New Roman"/>
                <a:sym typeface="Times New Roman"/>
              </a:rPr>
              <a:t>Μαθαίνουμε να σκεπτόμαστε κριτικά σχετικά με τις ειδήσεις των οποίων γίνομαστε αποδέκτες και διαμορφώνουμε κριτική στάση απέναντι στις πηγές των ειδήσεων, ώστε να προστατευόμαστε από τις κακόβουλες ειδήσεις.</a:t>
            </a:r>
            <a:endParaRPr sz="2000" b="1">
              <a:latin typeface="Times New Roman"/>
              <a:ea typeface="Times New Roman"/>
              <a:cs typeface="Times New Roman"/>
              <a:sym typeface="Times New Roman"/>
            </a:endParaRPr>
          </a:p>
        </p:txBody>
      </p:sp>
      <p:sp>
        <p:nvSpPr>
          <p:cNvPr id="166" name="Google Shape;166;p7"/>
          <p:cNvSpPr txBox="1">
            <a:spLocks noGrp="1"/>
          </p:cNvSpPr>
          <p:nvPr>
            <p:ph type="title"/>
          </p:nvPr>
        </p:nvSpPr>
        <p:spPr>
          <a:xfrm>
            <a:off x="457200" y="461417"/>
            <a:ext cx="8229600" cy="76944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Clr>
                <a:schemeClr val="dk1"/>
              </a:buClr>
              <a:buSzPts val="4400"/>
              <a:buFont typeface="Calibri"/>
              <a:buNone/>
            </a:pPr>
            <a:r>
              <a:rPr lang="el-GR"/>
              <a:t>Κατασκευασμένες ειδήσεις</a:t>
            </a:r>
            <a:endParaRPr/>
          </a:p>
        </p:txBody>
      </p:sp>
      <p:pic>
        <p:nvPicPr>
          <p:cNvPr id="167" name="Google Shape;167;p7"/>
          <p:cNvPicPr preferRelativeResize="0"/>
          <p:nvPr/>
        </p:nvPicPr>
        <p:blipFill rotWithShape="1">
          <a:blip r:embed="rId3">
            <a:alphaModFix/>
          </a:blip>
          <a:srcRect/>
          <a:stretch/>
        </p:blipFill>
        <p:spPr>
          <a:xfrm flipH="1">
            <a:off x="3262132" y="3286230"/>
            <a:ext cx="3149815" cy="2461887"/>
          </a:xfrm>
          <a:prstGeom prst="rect">
            <a:avLst/>
          </a:prstGeom>
          <a:noFill/>
          <a:ln>
            <a:noFill/>
          </a:ln>
        </p:spPr>
      </p:pic>
      <p:pic>
        <p:nvPicPr>
          <p:cNvPr id="168" name="Google Shape;168;p7"/>
          <p:cNvPicPr preferRelativeResize="0"/>
          <p:nvPr/>
        </p:nvPicPr>
        <p:blipFill rotWithShape="1">
          <a:blip r:embed="rId4">
            <a:alphaModFix/>
          </a:blip>
          <a:srcRect/>
          <a:stretch/>
        </p:blipFill>
        <p:spPr>
          <a:xfrm>
            <a:off x="1524000" y="3573458"/>
            <a:ext cx="2791184" cy="15700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Διατροφή και υγεία</a:t>
            </a:r>
            <a:endParaRPr/>
          </a:p>
        </p:txBody>
      </p:sp>
      <p:pic>
        <p:nvPicPr>
          <p:cNvPr id="174" name="Google Shape;174;p8"/>
          <p:cNvPicPr preferRelativeResize="0">
            <a:picLocks noGrp="1"/>
          </p:cNvPicPr>
          <p:nvPr>
            <p:ph type="body" idx="1"/>
          </p:nvPr>
        </p:nvPicPr>
        <p:blipFill rotWithShape="1">
          <a:blip r:embed="rId3">
            <a:alphaModFix/>
          </a:blip>
          <a:srcRect/>
          <a:stretch/>
        </p:blipFill>
        <p:spPr>
          <a:xfrm flipH="1">
            <a:off x="177401" y="1232588"/>
            <a:ext cx="4080335" cy="2324753"/>
          </a:xfrm>
          <a:prstGeom prst="rect">
            <a:avLst/>
          </a:prstGeom>
          <a:noFill/>
          <a:ln>
            <a:noFill/>
          </a:ln>
        </p:spPr>
      </p:pic>
      <p:sp>
        <p:nvSpPr>
          <p:cNvPr id="175" name="Google Shape;175;p8"/>
          <p:cNvSpPr txBox="1"/>
          <p:nvPr/>
        </p:nvSpPr>
        <p:spPr>
          <a:xfrm>
            <a:off x="457200" y="3385211"/>
            <a:ext cx="7636896"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000" b="1" i="0" u="none" strike="noStrike" cap="none">
                <a:solidFill>
                  <a:srgbClr val="000000"/>
                </a:solidFill>
                <a:latin typeface="Times New Roman"/>
                <a:ea typeface="Times New Roman"/>
                <a:cs typeface="Times New Roman"/>
                <a:sym typeface="Times New Roman"/>
              </a:rPr>
              <a:t>Γνωρίζουμε την αξία της υγιεινής διατροφής για την πρόληψη ή την θεραπεία πολλών ασθενειών και διαταραχών, έτσι ώστε να υιοθετήσουμε σωστές διατροφικές συνήθειες.</a:t>
            </a:r>
            <a:endParaRPr sz="2000" b="0" i="0" u="none" strike="noStrike" cap="none">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p:txBody>
      </p:sp>
      <p:pic>
        <p:nvPicPr>
          <p:cNvPr id="176" name="Google Shape;176;p8"/>
          <p:cNvPicPr preferRelativeResize="0"/>
          <p:nvPr/>
        </p:nvPicPr>
        <p:blipFill rotWithShape="1">
          <a:blip r:embed="rId4">
            <a:alphaModFix/>
          </a:blip>
          <a:srcRect/>
          <a:stretch/>
        </p:blipFill>
        <p:spPr>
          <a:xfrm>
            <a:off x="3380279" y="4536519"/>
            <a:ext cx="3994732" cy="2046843"/>
          </a:xfrm>
          <a:prstGeom prst="rect">
            <a:avLst/>
          </a:prstGeom>
          <a:noFill/>
          <a:ln>
            <a:noFill/>
          </a:ln>
        </p:spPr>
      </p:pic>
      <p:pic>
        <p:nvPicPr>
          <p:cNvPr id="177" name="Google Shape;177;p8"/>
          <p:cNvPicPr preferRelativeResize="0"/>
          <p:nvPr/>
        </p:nvPicPr>
        <p:blipFill rotWithShape="1">
          <a:blip r:embed="rId5">
            <a:alphaModFix/>
          </a:blip>
          <a:srcRect/>
          <a:stretch/>
        </p:blipFill>
        <p:spPr>
          <a:xfrm>
            <a:off x="4984256" y="1397000"/>
            <a:ext cx="3134169" cy="17228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Τα μαρτυρικά μας χωριά</a:t>
            </a:r>
            <a:endParaRPr/>
          </a:p>
        </p:txBody>
      </p:sp>
      <p:sp>
        <p:nvSpPr>
          <p:cNvPr id="183" name="Google Shape;183;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Char char="•"/>
            </a:pPr>
            <a:r>
              <a:rPr lang="el-GR" sz="2000" b="1">
                <a:latin typeface="Calibri"/>
                <a:ea typeface="Calibri"/>
                <a:cs typeface="Calibri"/>
                <a:sym typeface="Calibri"/>
              </a:rPr>
              <a:t>Αποκτούμε γενικές γνώσεις για τα μαρτυρικά χωριά και πόλεις την περίοδο 1941-44, αλλά και πιο συγκεκριμένα αποκτούμε γνώσεις για το ιστορικό και ιδεολογικό πλαίσιο στο οποίο εντάσσεται η λογική των αντιποίνων κατά τη διάρκεια της γερμανικής κατοχής. </a:t>
            </a:r>
            <a:endParaRPr sz="2000" b="1"/>
          </a:p>
        </p:txBody>
      </p:sp>
      <p:pic>
        <p:nvPicPr>
          <p:cNvPr id="184" name="Google Shape;184;p9"/>
          <p:cNvPicPr preferRelativeResize="0"/>
          <p:nvPr/>
        </p:nvPicPr>
        <p:blipFill rotWithShape="1">
          <a:blip r:embed="rId3">
            <a:alphaModFix/>
          </a:blip>
          <a:srcRect/>
          <a:stretch/>
        </p:blipFill>
        <p:spPr>
          <a:xfrm>
            <a:off x="2190750" y="3269335"/>
            <a:ext cx="4762500" cy="3039390"/>
          </a:xfrm>
          <a:prstGeom prst="rect">
            <a:avLst/>
          </a:prstGeom>
          <a:noFill/>
          <a:ln>
            <a:noFill/>
          </a:ln>
        </p:spPr>
      </p:pic>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Words>
  <Application>Microsoft Office PowerPoint</Application>
  <PresentationFormat>Προβολή στην οθόνη (4:3)</PresentationFormat>
  <Paragraphs>46</Paragraphs>
  <Slides>11</Slides>
  <Notes>11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11</vt:i4>
      </vt:variant>
    </vt:vector>
  </HeadingPairs>
  <TitlesOfParts>
    <vt:vector size="17" baseType="lpstr">
      <vt:lpstr>Arial</vt:lpstr>
      <vt:lpstr>Calibri</vt:lpstr>
      <vt:lpstr>Arial Black</vt:lpstr>
      <vt:lpstr>Times New Roman</vt:lpstr>
      <vt:lpstr>Θέμα του Office</vt:lpstr>
      <vt:lpstr>Θέμα του Office</vt:lpstr>
      <vt:lpstr>ΕΠΑΛ Σιάτιστας 2021-2022</vt:lpstr>
      <vt:lpstr>Διαφάνεια 2</vt:lpstr>
      <vt:lpstr>ΕΠΑ.Λ ΣΙΑΤΙΣΤΑΣ: ΑΕΙΦΟΡΟ ΣΧΟΛΕΙΟ ΜΙΑ ΝΕΑ ΑΡΧΗ ΣΤΑ ΕΠΑ.Λ</vt:lpstr>
      <vt:lpstr>Τα θέματα των δράσεών μας 2022</vt:lpstr>
      <vt:lpstr>Οι δράσεις μας</vt:lpstr>
      <vt:lpstr>Η σπάνια πανίδα και χλωρίδα του όρους Μπούρινος</vt:lpstr>
      <vt:lpstr>Κατασκευασμένες ειδήσεις</vt:lpstr>
      <vt:lpstr>Διατροφή και υγεία</vt:lpstr>
      <vt:lpstr>Τα μαρτυρικά μας χωριά</vt:lpstr>
      <vt:lpstr>Σχολικός εκφοβισμός</vt:lpstr>
      <vt:lpstr>Μειώνουμε το οικολογικό αποτύπωμα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ΕΠΑΛ Σιάτιστας 2021-2022</dc:title>
  <dc:creator>vaia patrona</dc:creator>
  <cp:lastModifiedBy>vaia patrona</cp:lastModifiedBy>
  <cp:revision>1</cp:revision>
  <dcterms:created xsi:type="dcterms:W3CDTF">2021-05-16T07:01:13Z</dcterms:created>
  <dcterms:modified xsi:type="dcterms:W3CDTF">2022-03-27T20:47:48Z</dcterms:modified>
</cp:coreProperties>
</file>